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
  </p:notes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62" autoAdjust="0"/>
    <p:restoredTop sz="42955" autoAdjust="0"/>
  </p:normalViewPr>
  <p:slideViewPr>
    <p:cSldViewPr snapToGrid="0">
      <p:cViewPr varScale="1">
        <p:scale>
          <a:sx n="44" d="100"/>
          <a:sy n="44" d="100"/>
        </p:scale>
        <p:origin x="31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AC06A-B5B7-4D92-8166-CCB50ACCC1A3}"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14939-8B93-4250-ACB1-B189F544A7E1}" type="slidenum">
              <a:rPr lang="en-US" smtClean="0"/>
              <a:t>‹#›</a:t>
            </a:fld>
            <a:endParaRPr lang="en-US"/>
          </a:p>
        </p:txBody>
      </p:sp>
    </p:spTree>
    <p:extLst>
      <p:ext uri="{BB962C8B-B14F-4D97-AF65-F5344CB8AC3E}">
        <p14:creationId xmlns:p14="http://schemas.microsoft.com/office/powerpoint/2010/main" val="58607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Citation: </a:t>
            </a:r>
            <a:r>
              <a:rPr lang="en-US" sz="1200" b="0" i="0" u="none" strike="noStrike" kern="1200" dirty="0">
                <a:solidFill>
                  <a:schemeClr val="tx1"/>
                </a:solidFill>
                <a:effectLst/>
                <a:latin typeface="+mn-lt"/>
                <a:ea typeface="+mn-ea"/>
                <a:cs typeface="+mn-cs"/>
              </a:rPr>
              <a:t>Cooper, M.G.; Smith, L.C. Satellite Remote Sensing of the Greenland Ice Sheet Ablation Zone: A Review. </a:t>
            </a:r>
            <a:r>
              <a:rPr lang="en-US" sz="1200" b="0" i="1" u="none" strike="noStrike" kern="1200" dirty="0">
                <a:solidFill>
                  <a:schemeClr val="tx1"/>
                </a:solidFill>
                <a:effectLst/>
                <a:latin typeface="+mn-lt"/>
                <a:ea typeface="+mn-ea"/>
                <a:cs typeface="+mn-cs"/>
              </a:rPr>
              <a:t>Remote Sens.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2019</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11</a:t>
            </a:r>
            <a:r>
              <a:rPr lang="en-US" sz="1200" b="0" i="0" u="none" strike="noStrike" kern="1200" dirty="0">
                <a:solidFill>
                  <a:schemeClr val="tx1"/>
                </a:solidFill>
                <a:effectLst/>
                <a:latin typeface="+mn-lt"/>
                <a:ea typeface="+mn-ea"/>
                <a:cs typeface="+mn-cs"/>
              </a:rPr>
              <a:t>, 2405</a:t>
            </a:r>
            <a:r>
              <a:rPr lang="en-US" dirty="0">
                <a:effectLst/>
              </a:rPr>
              <a:t>. </a:t>
            </a: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doi.org</a:t>
            </a:r>
            <a:r>
              <a:rPr lang="en-US" sz="1200" b="0" i="0" u="none" strike="noStrike" kern="1200" dirty="0">
                <a:solidFill>
                  <a:schemeClr val="tx1"/>
                </a:solidFill>
                <a:effectLst/>
                <a:latin typeface="+mn-lt"/>
                <a:ea typeface="+mn-ea"/>
                <a:cs typeface="+mn-cs"/>
              </a:rPr>
              <a:t>/10.3390/rs11202405</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Funding: </a:t>
            </a:r>
            <a:r>
              <a:rPr lang="en-US" sz="1200" kern="1200" dirty="0">
                <a:solidFill>
                  <a:schemeClr val="tx1"/>
                </a:solidFill>
                <a:effectLst/>
                <a:latin typeface="+mn-lt"/>
                <a:ea typeface="+mn-ea"/>
                <a:cs typeface="+mn-cs"/>
              </a:rPr>
              <a:t>This research was funded by NASA Cryosphere Program grant 80NSSC19K0942, managed by Dr. Thorsten Markus and Dr. Colene Haffke, and a graduate fellowship from the NASA Earth and Space Sciences Fellowship Program managed by Dr. Lin Chambers.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References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Mouginot, J.; Rignot, E.; Bjørk, A.A.; Broeke, M. van den; Millan, R.; Morlighem, M.; Noël, B.; </a:t>
            </a:r>
            <a:r>
              <a:rPr lang="en-US" sz="1200" kern="1200" dirty="0" err="1">
                <a:solidFill>
                  <a:schemeClr val="tx1"/>
                </a:solidFill>
                <a:effectLst/>
                <a:latin typeface="+mn-lt"/>
                <a:ea typeface="+mn-ea"/>
                <a:cs typeface="+mn-cs"/>
              </a:rPr>
              <a:t>Scheuchl</a:t>
            </a:r>
            <a:r>
              <a:rPr lang="en-US" sz="1200" kern="1200" dirty="0">
                <a:solidFill>
                  <a:schemeClr val="tx1"/>
                </a:solidFill>
                <a:effectLst/>
                <a:latin typeface="+mn-lt"/>
                <a:ea typeface="+mn-ea"/>
                <a:cs typeface="+mn-cs"/>
              </a:rPr>
              <a:t>, B.; Wood, M. Forty-six years of Greenland Ice Sheet mass balance from 1972 to 2018. </a:t>
            </a:r>
            <a:r>
              <a:rPr lang="en-US" sz="1200" i="1" kern="1200" dirty="0">
                <a:solidFill>
                  <a:schemeClr val="tx1"/>
                </a:solidFill>
                <a:effectLst/>
                <a:latin typeface="+mn-lt"/>
                <a:ea typeface="+mn-ea"/>
                <a:cs typeface="+mn-cs"/>
              </a:rPr>
              <a:t>PNAS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2019</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116</a:t>
            </a:r>
            <a:r>
              <a:rPr lang="en-US" sz="1200" kern="1200" dirty="0">
                <a:solidFill>
                  <a:schemeClr val="tx1"/>
                </a:solidFill>
                <a:effectLst/>
                <a:latin typeface="+mn-lt"/>
                <a:ea typeface="+mn-ea"/>
                <a:cs typeface="+mn-cs"/>
              </a:rPr>
              <a:t>, 9239–9244.</a:t>
            </a:r>
          </a:p>
          <a:p>
            <a:r>
              <a:rPr lang="en-US" sz="1200" kern="1200" dirty="0">
                <a:solidFill>
                  <a:schemeClr val="tx1"/>
                </a:solidFill>
                <a:effectLst/>
                <a:latin typeface="+mn-lt"/>
                <a:ea typeface="+mn-ea"/>
                <a:cs typeface="+mn-cs"/>
              </a:rPr>
              <a:t>2. Csatho, B.M.; Schenk, A.F.; Veen, C.J. van der; </a:t>
            </a:r>
            <a:r>
              <a:rPr lang="en-US" sz="1200" kern="1200" dirty="0" err="1">
                <a:solidFill>
                  <a:schemeClr val="tx1"/>
                </a:solidFill>
                <a:effectLst/>
                <a:latin typeface="+mn-lt"/>
                <a:ea typeface="+mn-ea"/>
                <a:cs typeface="+mn-cs"/>
              </a:rPr>
              <a:t>Babonis</a:t>
            </a:r>
            <a:r>
              <a:rPr lang="en-US" sz="1200" kern="1200" dirty="0">
                <a:solidFill>
                  <a:schemeClr val="tx1"/>
                </a:solidFill>
                <a:effectLst/>
                <a:latin typeface="+mn-lt"/>
                <a:ea typeface="+mn-ea"/>
                <a:cs typeface="+mn-cs"/>
              </a:rPr>
              <a:t>, G.; Duncan, K.; </a:t>
            </a:r>
            <a:r>
              <a:rPr lang="en-US" sz="1200" kern="1200" dirty="0" err="1">
                <a:solidFill>
                  <a:schemeClr val="tx1"/>
                </a:solidFill>
                <a:effectLst/>
                <a:latin typeface="+mn-lt"/>
                <a:ea typeface="+mn-ea"/>
                <a:cs typeface="+mn-cs"/>
              </a:rPr>
              <a:t>Rezvanbehbahani</a:t>
            </a:r>
            <a:r>
              <a:rPr lang="en-US" sz="1200" kern="1200" dirty="0">
                <a:solidFill>
                  <a:schemeClr val="tx1"/>
                </a:solidFill>
                <a:effectLst/>
                <a:latin typeface="+mn-lt"/>
                <a:ea typeface="+mn-ea"/>
                <a:cs typeface="+mn-cs"/>
              </a:rPr>
              <a:t>, S.; Broeke, M.R. van den; Simonsen, S.B.; Nagarajan, S.; Angelen, J.H. van Laser altimetry reveals complex pattern of Greenland Ice Sheet dynamics. </a:t>
            </a:r>
            <a:r>
              <a:rPr lang="en-US" sz="1200" i="1" kern="1200" dirty="0">
                <a:solidFill>
                  <a:schemeClr val="tx1"/>
                </a:solidFill>
                <a:effectLst/>
                <a:latin typeface="+mn-lt"/>
                <a:ea typeface="+mn-ea"/>
                <a:cs typeface="+mn-cs"/>
              </a:rPr>
              <a:t>PNAS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2014</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111</a:t>
            </a:r>
            <a:r>
              <a:rPr lang="en-US" sz="1200" kern="1200" dirty="0">
                <a:solidFill>
                  <a:schemeClr val="tx1"/>
                </a:solidFill>
                <a:effectLst/>
                <a:latin typeface="+mn-lt"/>
                <a:ea typeface="+mn-ea"/>
                <a:cs typeface="+mn-cs"/>
              </a:rPr>
              <a:t>, 18478–18483.</a:t>
            </a:r>
          </a:p>
          <a:p>
            <a:r>
              <a:rPr lang="en-US" sz="1200" kern="1200" dirty="0">
                <a:solidFill>
                  <a:schemeClr val="tx1"/>
                </a:solidFill>
                <a:effectLst/>
                <a:latin typeface="+mn-lt"/>
                <a:ea typeface="+mn-ea"/>
                <a:cs typeface="+mn-cs"/>
              </a:rPr>
              <a:t>3. Helm, V.; Humbert, A.; Miller, H. Elevation and elevation change of Greenland and Antarctica derived from CryoSat-2. </a:t>
            </a:r>
            <a:r>
              <a:rPr lang="en-US" sz="1200" i="1" kern="1200" dirty="0">
                <a:solidFill>
                  <a:schemeClr val="tx1"/>
                </a:solidFill>
                <a:effectLst/>
                <a:latin typeface="+mn-lt"/>
                <a:ea typeface="+mn-ea"/>
                <a:cs typeface="+mn-cs"/>
              </a:rPr>
              <a:t>The Cryosphere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2014</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1539–1559.</a:t>
            </a:r>
          </a:p>
          <a:p>
            <a:r>
              <a:rPr lang="en-US" sz="1200" kern="1200" dirty="0">
                <a:solidFill>
                  <a:schemeClr val="tx1"/>
                </a:solidFill>
                <a:effectLst/>
                <a:latin typeface="+mn-lt"/>
                <a:ea typeface="+mn-ea"/>
                <a:cs typeface="+mn-cs"/>
              </a:rPr>
              <a:t>4. Velicogna, I.; Sutterley, T.C.; Broeke, M.R. van den Regional acceleration in ice mass loss from Greenland and Antarctica using GRACE time-variable gravity data. </a:t>
            </a:r>
            <a:r>
              <a:rPr lang="en-US" sz="1200" i="1" kern="1200" dirty="0">
                <a:solidFill>
                  <a:schemeClr val="tx1"/>
                </a:solidFill>
                <a:effectLst/>
                <a:latin typeface="+mn-lt"/>
                <a:ea typeface="+mn-ea"/>
                <a:cs typeface="+mn-cs"/>
              </a:rPr>
              <a:t>Geophysical Research Letters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2014</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41</a:t>
            </a:r>
            <a:r>
              <a:rPr lang="en-US" sz="1200" kern="1200" dirty="0">
                <a:solidFill>
                  <a:schemeClr val="tx1"/>
                </a:solidFill>
                <a:effectLst/>
                <a:latin typeface="+mn-lt"/>
                <a:ea typeface="+mn-ea"/>
                <a:cs typeface="+mn-cs"/>
              </a:rPr>
              <a:t>, 8130–8137.</a:t>
            </a:r>
          </a:p>
          <a:p>
            <a:r>
              <a:rPr lang="en-US" sz="1200" kern="1200" dirty="0">
                <a:solidFill>
                  <a:schemeClr val="tx1"/>
                </a:solidFill>
                <a:effectLst/>
                <a:latin typeface="+mn-lt"/>
                <a:ea typeface="+mn-ea"/>
                <a:cs typeface="+mn-cs"/>
              </a:rPr>
              <a:t>5. Stroeve, J.; Box, J.E.; Wang, Z.; Schaaf, C.; Barrett, A. Re-evaluation of MODIS MCD43 Greenland albedo accuracy and trends. </a:t>
            </a:r>
            <a:r>
              <a:rPr lang="en-US" sz="1200" i="1" kern="1200" dirty="0">
                <a:solidFill>
                  <a:schemeClr val="tx1"/>
                </a:solidFill>
                <a:effectLst/>
                <a:latin typeface="+mn-lt"/>
                <a:ea typeface="+mn-ea"/>
                <a:cs typeface="+mn-cs"/>
              </a:rPr>
              <a:t>Remote Sensing of Environment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2013</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138</a:t>
            </a:r>
            <a:r>
              <a:rPr lang="en-US" sz="1200" kern="1200" dirty="0">
                <a:solidFill>
                  <a:schemeClr val="tx1"/>
                </a:solidFill>
                <a:effectLst/>
                <a:latin typeface="+mn-lt"/>
                <a:ea typeface="+mn-ea"/>
                <a:cs typeface="+mn-cs"/>
              </a:rPr>
              <a:t>, 199–214.</a:t>
            </a:r>
          </a:p>
          <a:p>
            <a:r>
              <a:rPr lang="en-US" sz="1200" kern="1200" dirty="0">
                <a:solidFill>
                  <a:schemeClr val="tx1"/>
                </a:solidFill>
                <a:effectLst/>
                <a:latin typeface="+mn-lt"/>
                <a:ea typeface="+mn-ea"/>
                <a:cs typeface="+mn-cs"/>
              </a:rPr>
              <a:t>6. Ryan, J.C.; Smith, L.C.; As, D. van; Cooley, S.W.; Cooper, M.G.; Pitcher, L.H.; Hubbard, A. Greenland Ice Sheet surface melt amplified by snowline migration and bare ice exposure. </a:t>
            </a:r>
            <a:r>
              <a:rPr lang="en-US" sz="1200" i="1" kern="1200" dirty="0">
                <a:solidFill>
                  <a:schemeClr val="tx1"/>
                </a:solidFill>
                <a:effectLst/>
                <a:latin typeface="+mn-lt"/>
                <a:ea typeface="+mn-ea"/>
                <a:cs typeface="+mn-cs"/>
              </a:rPr>
              <a:t>Science Advances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2019</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eaav3738.</a:t>
            </a:r>
          </a:p>
          <a:p>
            <a:r>
              <a:rPr lang="en-US" sz="1200" kern="1200" dirty="0">
                <a:solidFill>
                  <a:schemeClr val="tx1"/>
                </a:solidFill>
                <a:effectLst/>
                <a:latin typeface="+mn-lt"/>
                <a:ea typeface="+mn-ea"/>
                <a:cs typeface="+mn-cs"/>
              </a:rPr>
              <a:t>7. Shimada, R.; Takeuchi, N.; Aoki, T. Inter-Annual and Geographical Variations in the Extent of Bare Ice and Dark Ice on the Greenland Ice Sheet Derived from MODIS Satellite Images. </a:t>
            </a:r>
            <a:r>
              <a:rPr lang="en-US" sz="1200" i="1" kern="1200" dirty="0">
                <a:solidFill>
                  <a:schemeClr val="tx1"/>
                </a:solidFill>
                <a:effectLst/>
                <a:latin typeface="+mn-lt"/>
                <a:ea typeface="+mn-ea"/>
                <a:cs typeface="+mn-cs"/>
              </a:rPr>
              <a:t>Front. Earth Sci.</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2016</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8. Box, J.E.; Fettweis, X.; Stroeve, J.C.; Tedesco, M.; Hall, D.K.; Steffen, K. Greenland ice sheet albedo feedback: thermodynamics and atmospheric drivers. </a:t>
            </a:r>
            <a:r>
              <a:rPr lang="en-US" sz="1200" i="1" kern="1200" dirty="0">
                <a:solidFill>
                  <a:schemeClr val="tx1"/>
                </a:solidFill>
                <a:effectLst/>
                <a:latin typeface="+mn-lt"/>
                <a:ea typeface="+mn-ea"/>
                <a:cs typeface="+mn-cs"/>
              </a:rPr>
              <a:t>The Cryosphere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821–839.</a:t>
            </a:r>
          </a:p>
          <a:p>
            <a:r>
              <a:rPr lang="en-US" sz="1200" kern="1200" dirty="0">
                <a:solidFill>
                  <a:schemeClr val="tx1"/>
                </a:solidFill>
                <a:effectLst/>
                <a:latin typeface="+mn-lt"/>
                <a:ea typeface="+mn-ea"/>
                <a:cs typeface="+mn-cs"/>
              </a:rPr>
              <a:t>9. Fettweis, X.; Tedesco, M.; van den Broeke, M.; Ettema, J. Melting trends over the Greenland ice sheet (1958–2009) from spaceborne microwave data and regional climate models. </a:t>
            </a:r>
            <a:r>
              <a:rPr lang="en-US" sz="1200" i="1" kern="1200" dirty="0">
                <a:solidFill>
                  <a:schemeClr val="tx1"/>
                </a:solidFill>
                <a:effectLst/>
                <a:latin typeface="+mn-lt"/>
                <a:ea typeface="+mn-ea"/>
                <a:cs typeface="+mn-cs"/>
              </a:rPr>
              <a:t>The Cryosphere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2011</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359–375.</a:t>
            </a:r>
          </a:p>
          <a:p>
            <a:r>
              <a:rPr lang="en-US" sz="1200" kern="1200" dirty="0">
                <a:solidFill>
                  <a:schemeClr val="tx1"/>
                </a:solidFill>
                <a:effectLst/>
                <a:latin typeface="+mn-lt"/>
                <a:ea typeface="+mn-ea"/>
                <a:cs typeface="+mn-cs"/>
              </a:rPr>
              <a:t>10. Nghiem, S.V.; Hall, D.K.; Mote, T.L.; Tedesco, M.; Albert, M.R.; Keegan, K.; Shuman, C.A.; DiGirolamo, N.E.; Neumann, G. The extreme melt across the Greenland ice sheet in 2012. </a:t>
            </a:r>
            <a:r>
              <a:rPr lang="en-US" sz="1200" i="1" kern="1200" dirty="0">
                <a:solidFill>
                  <a:schemeClr val="tx1"/>
                </a:solidFill>
                <a:effectLst/>
                <a:latin typeface="+mn-lt"/>
                <a:ea typeface="+mn-ea"/>
                <a:cs typeface="+mn-cs"/>
              </a:rPr>
              <a:t>Geophys. Res. Lett.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39</a:t>
            </a:r>
            <a:r>
              <a:rPr lang="en-US" sz="1200" kern="1200" dirty="0">
                <a:solidFill>
                  <a:schemeClr val="tx1"/>
                </a:solidFill>
                <a:effectLst/>
                <a:latin typeface="+mn-lt"/>
                <a:ea typeface="+mn-ea"/>
                <a:cs typeface="+mn-cs"/>
              </a:rPr>
              <a:t>, L20502.</a:t>
            </a:r>
          </a:p>
          <a:p>
            <a:r>
              <a:rPr lang="en-US" sz="1200" kern="1200" dirty="0">
                <a:solidFill>
                  <a:schemeClr val="tx1"/>
                </a:solidFill>
                <a:effectLst/>
                <a:latin typeface="+mn-lt"/>
                <a:ea typeface="+mn-ea"/>
                <a:cs typeface="+mn-cs"/>
              </a:rPr>
              <a:t>11. Hall, D.K.; </a:t>
            </a:r>
            <a:r>
              <a:rPr lang="en-US" sz="1200" kern="1200" dirty="0" err="1">
                <a:solidFill>
                  <a:schemeClr val="tx1"/>
                </a:solidFill>
                <a:effectLst/>
                <a:latin typeface="+mn-lt"/>
                <a:ea typeface="+mn-ea"/>
                <a:cs typeface="+mn-cs"/>
              </a:rPr>
              <a:t>Comiso</a:t>
            </a:r>
            <a:r>
              <a:rPr lang="en-US" sz="1200" kern="1200" dirty="0">
                <a:solidFill>
                  <a:schemeClr val="tx1"/>
                </a:solidFill>
                <a:effectLst/>
                <a:latin typeface="+mn-lt"/>
                <a:ea typeface="+mn-ea"/>
                <a:cs typeface="+mn-cs"/>
              </a:rPr>
              <a:t>, J.C.; DiGirolamo, N.E.; Shuman, C.A.; Box, J.E.; Koenig, L.S. Variability in the surface temperature and melt extent of the Greenland ice sheet from MODIS. </a:t>
            </a:r>
            <a:r>
              <a:rPr lang="en-US" sz="1200" i="1" kern="1200" dirty="0">
                <a:solidFill>
                  <a:schemeClr val="tx1"/>
                </a:solidFill>
                <a:effectLst/>
                <a:latin typeface="+mn-lt"/>
                <a:ea typeface="+mn-ea"/>
                <a:cs typeface="+mn-cs"/>
              </a:rPr>
              <a:t>Geophysical Research Letters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2013</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40</a:t>
            </a:r>
            <a:r>
              <a:rPr lang="en-US" sz="1200" kern="1200" dirty="0">
                <a:solidFill>
                  <a:schemeClr val="tx1"/>
                </a:solidFill>
                <a:effectLst/>
                <a:latin typeface="+mn-lt"/>
                <a:ea typeface="+mn-ea"/>
                <a:cs typeface="+mn-cs"/>
              </a:rPr>
              <a:t>, 2114–2120.</a:t>
            </a:r>
          </a:p>
          <a:p>
            <a:r>
              <a:rPr lang="en-US" sz="1200" kern="1200" dirty="0">
                <a:solidFill>
                  <a:schemeClr val="tx1"/>
                </a:solidFill>
                <a:effectLst/>
                <a:latin typeface="+mn-lt"/>
                <a:ea typeface="+mn-ea"/>
                <a:cs typeface="+mn-cs"/>
              </a:rPr>
              <a:t>12. Välisuo, I.; </a:t>
            </a:r>
            <a:r>
              <a:rPr lang="en-US" sz="1200" kern="1200" dirty="0" err="1">
                <a:solidFill>
                  <a:schemeClr val="tx1"/>
                </a:solidFill>
                <a:effectLst/>
                <a:latin typeface="+mn-lt"/>
                <a:ea typeface="+mn-ea"/>
                <a:cs typeface="+mn-cs"/>
              </a:rPr>
              <a:t>Vihma</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Pirazzini</a:t>
            </a:r>
            <a:r>
              <a:rPr lang="en-US" sz="1200" kern="1200" dirty="0">
                <a:solidFill>
                  <a:schemeClr val="tx1"/>
                </a:solidFill>
                <a:effectLst/>
                <a:latin typeface="+mn-lt"/>
                <a:ea typeface="+mn-ea"/>
                <a:cs typeface="+mn-cs"/>
              </a:rPr>
              <a:t>, R.; Schäfer, M. Interannual Variability of Atmospheric Conditions and Surface Melt in Greenland in 2000–2014. </a:t>
            </a:r>
            <a:r>
              <a:rPr lang="en-US" sz="1200" i="1" kern="1200" dirty="0">
                <a:solidFill>
                  <a:schemeClr val="tx1"/>
                </a:solidFill>
                <a:effectLst/>
                <a:latin typeface="+mn-lt"/>
                <a:ea typeface="+mn-ea"/>
                <a:cs typeface="+mn-cs"/>
              </a:rPr>
              <a:t>Journal of Geophysical Research: Atmospheres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2018</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123</a:t>
            </a:r>
            <a:r>
              <a:rPr lang="en-US" sz="1200" kern="1200" dirty="0">
                <a:solidFill>
                  <a:schemeClr val="tx1"/>
                </a:solidFill>
                <a:effectLst/>
                <a:latin typeface="+mn-lt"/>
                <a:ea typeface="+mn-ea"/>
                <a:cs typeface="+mn-cs"/>
              </a:rPr>
              <a:t>, 10,443-10,463.</a:t>
            </a:r>
          </a:p>
          <a:p>
            <a:r>
              <a:rPr lang="en-US" sz="1200" kern="1200" dirty="0">
                <a:solidFill>
                  <a:schemeClr val="tx1"/>
                </a:solidFill>
                <a:effectLst/>
                <a:latin typeface="+mn-lt"/>
                <a:ea typeface="+mn-ea"/>
                <a:cs typeface="+mn-cs"/>
              </a:rPr>
              <a:t>13. Nghiem, S.V.; Steffen, K.; Neumann, G.; Huff, R. Mapping of ice layer extent and snow accumulation in the percolation zone of the Greenland ice sheet. </a:t>
            </a:r>
            <a:r>
              <a:rPr lang="en-US" sz="1200" i="1" kern="1200" dirty="0">
                <a:solidFill>
                  <a:schemeClr val="tx1"/>
                </a:solidFill>
                <a:effectLst/>
                <a:latin typeface="+mn-lt"/>
                <a:ea typeface="+mn-ea"/>
                <a:cs typeface="+mn-cs"/>
              </a:rPr>
              <a:t>Journal of Geophysical Research: Earth Surface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2005</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110</a:t>
            </a:r>
            <a:r>
              <a:rPr lang="en-US" sz="1200" kern="1200" dirty="0">
                <a:solidFill>
                  <a:schemeClr val="tx1"/>
                </a:solidFill>
                <a:effectLst/>
                <a:latin typeface="+mn-lt"/>
                <a:ea typeface="+mn-ea"/>
                <a:cs typeface="+mn-cs"/>
              </a:rPr>
              <a:t>, F02017.</a:t>
            </a:r>
          </a:p>
          <a:p>
            <a:r>
              <a:rPr lang="en-US" sz="1200" kern="1200" dirty="0">
                <a:solidFill>
                  <a:schemeClr val="tx1"/>
                </a:solidFill>
                <a:effectLst/>
                <a:latin typeface="+mn-lt"/>
                <a:ea typeface="+mn-ea"/>
                <a:cs typeface="+mn-cs"/>
              </a:rPr>
              <a:t>14. Li, X.; Zhang, Y.; Liang, L. Snowmelt detection on the Greenland ice sheet using microwave scatterometer measurements. </a:t>
            </a:r>
            <a:r>
              <a:rPr lang="en-US" sz="1200" i="1" kern="1200" dirty="0">
                <a:solidFill>
                  <a:schemeClr val="tx1"/>
                </a:solidFill>
                <a:effectLst/>
                <a:latin typeface="+mn-lt"/>
                <a:ea typeface="+mn-ea"/>
                <a:cs typeface="+mn-cs"/>
              </a:rPr>
              <a:t>International Journal of Remote Sensing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2017</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796–807.</a:t>
            </a:r>
          </a:p>
          <a:p>
            <a:r>
              <a:rPr lang="en-US" sz="1200" kern="1200" dirty="0">
                <a:solidFill>
                  <a:schemeClr val="tx1"/>
                </a:solidFill>
                <a:effectLst/>
                <a:latin typeface="+mn-lt"/>
                <a:ea typeface="+mn-ea"/>
                <a:cs typeface="+mn-cs"/>
              </a:rPr>
              <a:t>15. Hicks, B.R.; Long, D.G. Inferring Greenland melt and refreeze severity from SeaWinds scatterometer data. </a:t>
            </a:r>
            <a:r>
              <a:rPr lang="en-US" sz="1200" i="1" kern="1200" dirty="0">
                <a:solidFill>
                  <a:schemeClr val="tx1"/>
                </a:solidFill>
                <a:effectLst/>
                <a:latin typeface="+mn-lt"/>
                <a:ea typeface="+mn-ea"/>
                <a:cs typeface="+mn-cs"/>
              </a:rPr>
              <a:t>International Journal of Remote Sensing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2011</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8053–8080.</a:t>
            </a:r>
          </a:p>
          <a:p>
            <a:r>
              <a:rPr lang="en-US" sz="1200" kern="1200" dirty="0">
                <a:solidFill>
                  <a:schemeClr val="tx1"/>
                </a:solidFill>
                <a:effectLst/>
                <a:latin typeface="+mn-lt"/>
                <a:ea typeface="+mn-ea"/>
                <a:cs typeface="+mn-cs"/>
              </a:rPr>
              <a:t>16. Rizzoli, P.; Martone, M.; Rott, H.; Moreira, A. Characterization of Snow Facies on the Greenland Ice Sheet Observed by TanDEM-X Interferometric SAR Data. </a:t>
            </a:r>
            <a:r>
              <a:rPr lang="en-US" sz="1200" i="1" kern="1200" dirty="0">
                <a:solidFill>
                  <a:schemeClr val="tx1"/>
                </a:solidFill>
                <a:effectLst/>
                <a:latin typeface="+mn-lt"/>
                <a:ea typeface="+mn-ea"/>
                <a:cs typeface="+mn-cs"/>
              </a:rPr>
              <a:t>Remote Sensing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2017</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2EAD2-EDA9-45A0-9EB7-8B323AD15D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0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4953000"/>
            <a:ext cx="6880654" cy="978729"/>
          </a:xfrm>
        </p:spPr>
        <p:txBody>
          <a:bodyPr wrap="square" anchor="t">
            <a:spAutoFit/>
          </a:bodyPr>
          <a:lstStyle>
            <a:lvl1pPr>
              <a:defRPr sz="3200" baseline="0">
                <a:solidFill>
                  <a:schemeClr val="bg1"/>
                </a:solidFill>
              </a:defRPr>
            </a:lvl1pPr>
          </a:lstStyle>
          <a:p>
            <a:r>
              <a:rPr lang="en-US" dirty="0"/>
              <a:t>The New Earth Science</a:t>
            </a:r>
            <a:br>
              <a:rPr lang="en-US" dirty="0"/>
            </a:br>
            <a:r>
              <a:rPr lang="en-US" dirty="0"/>
              <a:t>Division Template</a:t>
            </a:r>
          </a:p>
        </p:txBody>
      </p:sp>
      <p:sp>
        <p:nvSpPr>
          <p:cNvPr id="6" name="Rectangle 5"/>
          <p:cNvSpPr/>
          <p:nvPr/>
        </p:nvSpPr>
        <p:spPr>
          <a:xfrm>
            <a:off x="0" y="2429310"/>
            <a:ext cx="2990088" cy="196060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p:cNvSpPr/>
          <p:nvPr/>
        </p:nvSpPr>
        <p:spPr>
          <a:xfrm>
            <a:off x="3067304" y="2429310"/>
            <a:ext cx="2990088" cy="196060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p:cNvSpPr/>
          <p:nvPr/>
        </p:nvSpPr>
        <p:spPr>
          <a:xfrm>
            <a:off x="6134608" y="2429310"/>
            <a:ext cx="2990088" cy="196060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11"/>
          <p:cNvSpPr/>
          <p:nvPr/>
        </p:nvSpPr>
        <p:spPr>
          <a:xfrm>
            <a:off x="9201912" y="2429310"/>
            <a:ext cx="2990088" cy="196060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chemeClr val="accent1">
                    <a:lumMod val="50000"/>
                  </a:schemeClr>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4"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6"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14461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mp; Subtitle">
    <p:bg>
      <p:bgPr>
        <a:solidFill>
          <a:srgbClr val="A6AAA8"/>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43509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10566400" y="6618288"/>
            <a:ext cx="162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400" b="0"/>
          </a:p>
        </p:txBody>
      </p:sp>
      <p:sp>
        <p:nvSpPr>
          <p:cNvPr id="7"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88295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1762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867" y="74614"/>
            <a:ext cx="10219267" cy="854075"/>
          </a:xfrm>
        </p:spPr>
        <p:txBody>
          <a:bodyPr/>
          <a:lstStyle/>
          <a:p>
            <a:r>
              <a:rPr lang="en-US"/>
              <a:t>Click to edit Master title style</a:t>
            </a:r>
          </a:p>
        </p:txBody>
      </p:sp>
      <p:sp>
        <p:nvSpPr>
          <p:cNvPr id="3" name="Text Placeholder 2"/>
          <p:cNvSpPr>
            <a:spLocks noGrp="1"/>
          </p:cNvSpPr>
          <p:nvPr>
            <p:ph type="body" sz="half" idx="1"/>
          </p:nvPr>
        </p:nvSpPr>
        <p:spPr>
          <a:xfrm>
            <a:off x="1284817" y="1290638"/>
            <a:ext cx="5128683"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6701" y="1290638"/>
            <a:ext cx="5128684"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7520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7AF682-E443-4C5A-9EDA-20B2D19DBBCE}" type="datetimeFigureOut">
              <a:rPr lang="en-US" smtClean="0"/>
              <a:t>10/18/2019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0862A5-B9BF-49AD-B48A-0A94CACC0B01}" type="slidenum">
              <a:rPr lang="en-US" smtClean="0"/>
              <a:t>‹#›</a:t>
            </a:fld>
            <a:endParaRPr lang="en-US"/>
          </a:p>
        </p:txBody>
      </p:sp>
    </p:spTree>
    <p:extLst>
      <p:ext uri="{BB962C8B-B14F-4D97-AF65-F5344CB8AC3E}">
        <p14:creationId xmlns:p14="http://schemas.microsoft.com/office/powerpoint/2010/main" val="222604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0515600" cy="646331"/>
          </a:xfrm>
        </p:spPr>
        <p:txBody>
          <a:bodyPr anchor="t" anchorCtr="0">
            <a:spAutoFit/>
          </a:bodyPr>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59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17691" cy="6928701"/>
          </a:xfrm>
          <a:prstGeom prst="rect">
            <a:avLst/>
          </a:prstGeom>
        </p:spPr>
      </p:pic>
      <p:sp>
        <p:nvSpPr>
          <p:cNvPr id="2" name="Title 1"/>
          <p:cNvSpPr>
            <a:spLocks noGrp="1"/>
          </p:cNvSpPr>
          <p:nvPr>
            <p:ph type="title"/>
          </p:nvPr>
        </p:nvSpPr>
        <p:spPr>
          <a:xfrm>
            <a:off x="5189220" y="685800"/>
            <a:ext cx="6172200" cy="646331"/>
          </a:xfrm>
        </p:spPr>
        <p:txBody>
          <a:bodyPr wrap="square" anchor="t" anchorCtr="0">
            <a:spAutoFit/>
          </a:bodyPr>
          <a:lstStyle>
            <a:lvl1pPr>
              <a:defRPr sz="4000"/>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067800" y="6356350"/>
            <a:ext cx="2743200" cy="365125"/>
          </a:xfrm>
          <a:prstGeom prst="rect">
            <a:avLst/>
          </a:prstGeom>
        </p:spPr>
        <p:txBody>
          <a:bodyPr/>
          <a:lstStyle/>
          <a:p>
            <a:fld id="{170862A5-B9BF-49AD-B48A-0A94CACC0B01}" type="slidenum">
              <a:rPr lang="en-US" smtClean="0"/>
              <a:t>‹#›</a:t>
            </a:fld>
            <a:endParaRPr lang="en-US"/>
          </a:p>
        </p:txBody>
      </p:sp>
      <p:sp>
        <p:nvSpPr>
          <p:cNvPr id="7"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214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7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5181600" y="685800"/>
            <a:ext cx="6195060" cy="6463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7" name="Slide Number Placeholder 5"/>
          <p:cNvSpPr>
            <a:spLocks noGrp="1"/>
          </p:cNvSpPr>
          <p:nvPr>
            <p:ph type="sldNum" sz="quarter" idx="12"/>
          </p:nvPr>
        </p:nvSpPr>
        <p:spPr>
          <a:xfrm>
            <a:off x="9067800" y="6356350"/>
            <a:ext cx="2743200" cy="365125"/>
          </a:xfrm>
          <a:prstGeom prst="rect">
            <a:avLst/>
          </a:prstGeom>
        </p:spPr>
        <p:txBody>
          <a:bodyPr/>
          <a:lstStyle/>
          <a:p>
            <a:fld id="{A36E883B-401C-AD48-8B89-0D3369158643}" type="slidenum">
              <a:rPr lang="en-US" smtClean="0"/>
              <a:t>‹#›</a:t>
            </a:fld>
            <a:endParaRPr lang="en-US"/>
          </a:p>
        </p:txBody>
      </p:sp>
    </p:spTree>
    <p:extLst>
      <p:ext uri="{BB962C8B-B14F-4D97-AF65-F5344CB8AC3E}">
        <p14:creationId xmlns:p14="http://schemas.microsoft.com/office/powerpoint/2010/main" val="2652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6131"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77960" y="6356350"/>
            <a:ext cx="2743200" cy="365125"/>
          </a:xfrm>
          <a:prstGeom prst="rect">
            <a:avLst/>
          </a:prstGeom>
        </p:spPr>
        <p:txBody>
          <a:bodyPr/>
          <a:lstStyle>
            <a:lvl1pPr>
              <a:defRPr b="0" cap="none" spc="0">
                <a:ln w="0"/>
                <a:solidFill>
                  <a:schemeClr val="accent1">
                    <a:lumMod val="50000"/>
                  </a:schemeClr>
                </a:solidFill>
                <a:effectLst>
                  <a:outerShdw blurRad="38100" dist="25400" dir="5400000" algn="ctr" rotWithShape="0">
                    <a:srgbClr val="6E747A">
                      <a:alpha val="43000"/>
                    </a:srgbClr>
                  </a:outerShdw>
                </a:effectLst>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33990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5045"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8268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89092"/>
            <a:ext cx="12192097" cy="3533742"/>
          </a:xfrm>
          <a:prstGeom prst="rect">
            <a:avLst/>
          </a:prstGeom>
        </p:spPr>
      </p:pic>
      <p:sp>
        <p:nvSpPr>
          <p:cNvPr id="8" name="Rectangle 7"/>
          <p:cNvSpPr/>
          <p:nvPr/>
        </p:nvSpPr>
        <p:spPr>
          <a:xfrm>
            <a:off x="0" y="1960536"/>
            <a:ext cx="12460637" cy="2138766"/>
          </a:xfrm>
          <a:prstGeom prst="rect">
            <a:avLst/>
          </a:prstGeom>
          <a:solidFill>
            <a:schemeClr val="bg1">
              <a:alpha val="5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38200" y="2311849"/>
            <a:ext cx="10515600" cy="1338828"/>
          </a:xfrm>
        </p:spPr>
        <p:txBody>
          <a:bodyPr>
            <a:spAutoFit/>
          </a:bodyPr>
          <a:lstStyle>
            <a:lvl1pPr algn="ctr">
              <a:defRPr sz="5000" b="1" baseline="0"/>
            </a:lvl1pPr>
          </a:lstStyle>
          <a:p>
            <a:r>
              <a:rPr lang="en-US" dirty="0"/>
              <a:t>NASA SCIENCE</a:t>
            </a:r>
            <a:br>
              <a:rPr lang="en-US" dirty="0"/>
            </a:br>
            <a:r>
              <a:rPr lang="en-US" sz="4000" b="0" dirty="0"/>
              <a:t>Subtitle Goes Here</a:t>
            </a:r>
            <a:endParaRPr lang="en-US" dirty="0"/>
          </a:p>
        </p:txBody>
      </p:sp>
    </p:spTree>
    <p:extLst>
      <p:ext uri="{BB962C8B-B14F-4D97-AF65-F5344CB8AC3E}">
        <p14:creationId xmlns:p14="http://schemas.microsoft.com/office/powerpoint/2010/main" val="382878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4953000"/>
            <a:ext cx="6902196" cy="978729"/>
          </a:xfrm>
        </p:spPr>
        <p:txBody>
          <a:bodyPr wrap="square" anchor="t" anchorCtr="0">
            <a:spAutoFit/>
          </a:bodyPr>
          <a:lstStyle>
            <a:lvl1pPr algn="l">
              <a:defRPr sz="3200" b="1" i="0" baseline="0">
                <a:solidFill>
                  <a:schemeClr val="bg1"/>
                </a:solidFill>
                <a:latin typeface="Arial Narrow" charset="0"/>
                <a:ea typeface="Arial Narrow" charset="0"/>
                <a:cs typeface="Arial Narrow" charset="0"/>
              </a:defRPr>
            </a:lvl1pPr>
          </a:lstStyle>
          <a:p>
            <a:r>
              <a:rPr lang="en-US" dirty="0"/>
              <a:t>The New Animated Earth</a:t>
            </a:r>
            <a:br>
              <a:rPr lang="en-US" dirty="0"/>
            </a:br>
            <a:r>
              <a:rPr lang="en-US" dirty="0"/>
              <a:t>Science Division Template</a:t>
            </a:r>
          </a:p>
        </p:txBody>
      </p:sp>
      <p:sp>
        <p:nvSpPr>
          <p:cNvPr id="12"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3"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4"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38793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356350"/>
            <a:ext cx="2743200" cy="365125"/>
          </a:xfrm>
          <a:prstGeom prst="rect">
            <a:avLst/>
          </a:prstGeom>
          <a:ln/>
        </p:spPr>
        <p:txBody>
          <a:bodyPr/>
          <a:lstStyle>
            <a:lvl1pPr>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7172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9562709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2" r:id="rId12"/>
    <p:sldLayoutId id="2147483683" r:id="rId13"/>
    <p:sldLayoutId id="214748368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accent1">
              <a:lumMod val="50000"/>
            </a:schemeClr>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lumMod val="50000"/>
            </a:schemeClr>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000" kern="1200">
          <a:solidFill>
            <a:schemeClr val="accent1">
              <a:lumMod val="50000"/>
            </a:schemeClr>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325370" y="964191"/>
            <a:ext cx="2844094"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Narrow" charset="0"/>
                <a:ea typeface="Arial Narrow" charset="0"/>
                <a:cs typeface="Arial Narrow" charset="0"/>
              </a:rPr>
              <a:t>Fig 1.</a:t>
            </a:r>
            <a:r>
              <a:rPr lang="en-US" sz="1400" dirty="0">
                <a:solidFill>
                  <a:prstClr val="black"/>
                </a:solidFill>
                <a:latin typeface="Arial Narrow" charset="0"/>
                <a:ea typeface="Arial Narrow" charset="0"/>
                <a:cs typeface="Arial Narrow" charset="0"/>
              </a:rPr>
              <a:t> Sample of ICESat-2/ATLAS Level-3A data product Land Ice Height, Version 1 (ATL06) collected on 24 October 2018 in the southwestern GrIS ablation zone showing the rough crevassed ablation zone surface resolved by laser altimetry. Background image is Landsat 8 Operational Land Imager 30 m resolution true-color composite. ICESat-2 will provide high-accuracy surface elevation change measurements for continued mass balance estimates. </a:t>
            </a:r>
            <a:endParaRPr kumimoji="0" lang="en-US" sz="1400" b="1" i="0" u="none" strike="noStrike" kern="1200" cap="none" spc="0" normalizeH="0" baseline="0" noProof="0" dirty="0">
              <a:ln>
                <a:noFill/>
              </a:ln>
              <a:solidFill>
                <a:prstClr val="black"/>
              </a:solidFill>
              <a:effectLst/>
              <a:uLnTx/>
              <a:uFillTx/>
              <a:latin typeface="Arial Narrow" charset="0"/>
              <a:ea typeface="Arial Narrow" charset="0"/>
              <a:cs typeface="Arial Narrow" charset="0"/>
            </a:endParaRPr>
          </a:p>
        </p:txBody>
      </p:sp>
      <p:sp>
        <p:nvSpPr>
          <p:cNvPr id="4" name="TextBox 3"/>
          <p:cNvSpPr txBox="1"/>
          <p:nvPr/>
        </p:nvSpPr>
        <p:spPr>
          <a:xfrm>
            <a:off x="10390683" y="5153346"/>
            <a:ext cx="184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7EB6CB0-5F41-4EAC-A060-ADC069C4234C}"/>
              </a:ext>
            </a:extLst>
          </p:cNvPr>
          <p:cNvSpPr txBox="1"/>
          <p:nvPr/>
        </p:nvSpPr>
        <p:spPr>
          <a:xfrm>
            <a:off x="9325370" y="3614185"/>
            <a:ext cx="286942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Significance:</a:t>
            </a:r>
          </a:p>
          <a:p>
            <a:pPr marL="119063" lvl="0" indent="-119063" algn="just">
              <a:buFont typeface="Arial" panose="020B0604020202020204" pitchFamily="34" charset="0"/>
              <a:buChar char="•"/>
              <a:defRPr/>
            </a:pPr>
            <a:r>
              <a:rPr kumimoji="0" lang="en-US" altLang="en-US" sz="1600" b="0"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Forty years of satellite remote sensing reveals an ablation zone expanded in size, its albedo and surface elevation lower in response to enhanced melting and ice discharge, and an ice sheet transition from steady state to negative mass balance. Satellite remote sensing provides a critical tool for continued monitoring of the GrIS mass balance.</a:t>
            </a:r>
          </a:p>
        </p:txBody>
      </p:sp>
      <p:sp>
        <p:nvSpPr>
          <p:cNvPr id="10" name="Rectangle 9"/>
          <p:cNvSpPr/>
          <p:nvPr/>
        </p:nvSpPr>
        <p:spPr>
          <a:xfrm>
            <a:off x="0" y="0"/>
            <a:ext cx="12192000" cy="795089"/>
          </a:xfrm>
          <a:prstGeom prst="rect">
            <a:avLst/>
          </a:prstGeom>
          <a:noFill/>
        </p:spPr>
        <p:txBody>
          <a:bodyPr wrap="square">
            <a:spAutoFit/>
          </a:bodyPr>
          <a:lstStyle/>
          <a:p>
            <a:pPr lvl="0" algn="ctr">
              <a:spcAft>
                <a:spcPts val="200"/>
              </a:spcAft>
              <a:defRPr/>
            </a:pPr>
            <a:r>
              <a:rPr lang="en-US" sz="2600" b="1" dirty="0">
                <a:solidFill>
                  <a:srgbClr val="244D60"/>
                </a:solidFill>
                <a:latin typeface="Arial Narrow" charset="0"/>
                <a:ea typeface="Arial Narrow" charset="0"/>
                <a:cs typeface="Arial Narrow" charset="0"/>
              </a:rPr>
              <a:t>Satellite Remote Sensing of the Greenland Ice Sheet Ablation Zone: A Review</a:t>
            </a:r>
          </a:p>
          <a:p>
            <a:pPr lvl="0"/>
            <a:r>
              <a:rPr lang="en-US" dirty="0">
                <a:solidFill>
                  <a:prstClr val="black"/>
                </a:solidFill>
              </a:rPr>
              <a:t>Matthew G. Cooper and Laurence C. Smith </a:t>
            </a:r>
            <a:r>
              <a:rPr lang="en-US" i="1" dirty="0">
                <a:solidFill>
                  <a:prstClr val="black"/>
                </a:solidFill>
              </a:rPr>
              <a:t>Remote Sens.</a:t>
            </a:r>
            <a:r>
              <a:rPr lang="en-US" dirty="0">
                <a:solidFill>
                  <a:prstClr val="black"/>
                </a:solidFill>
              </a:rPr>
              <a:t> </a:t>
            </a:r>
            <a:r>
              <a:rPr lang="en-US" b="1" dirty="0">
                <a:solidFill>
                  <a:prstClr val="black"/>
                </a:solidFill>
              </a:rPr>
              <a:t>2019,</a:t>
            </a:r>
            <a:r>
              <a:rPr lang="en-US" i="1" dirty="0">
                <a:solidFill>
                  <a:prstClr val="black"/>
                </a:solidFill>
              </a:rPr>
              <a:t> 11</a:t>
            </a:r>
            <a:r>
              <a:rPr lang="en-US" dirty="0">
                <a:solidFill>
                  <a:prstClr val="black"/>
                </a:solidFill>
              </a:rPr>
              <a:t>(20), 2405; https://doi.org/10.3390/rs11202405</a:t>
            </a:r>
          </a:p>
        </p:txBody>
      </p:sp>
      <p:sp>
        <p:nvSpPr>
          <p:cNvPr id="5" name="TextBox 4"/>
          <p:cNvSpPr txBox="1"/>
          <p:nvPr/>
        </p:nvSpPr>
        <p:spPr>
          <a:xfrm>
            <a:off x="-1" y="896644"/>
            <a:ext cx="3908614" cy="3493264"/>
          </a:xfrm>
          <a:prstGeom prst="rect">
            <a:avLst/>
          </a:prstGeom>
          <a:noFill/>
        </p:spPr>
        <p:txBody>
          <a:bodyPr wrap="square"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Background:</a:t>
            </a:r>
          </a:p>
          <a:p>
            <a:pPr marL="119063" lvl="0" indent="-119063" algn="just">
              <a:buFont typeface="Arial" panose="020B0604020202020204" pitchFamily="34" charset="0"/>
              <a:buChar char="•"/>
              <a:defRPr/>
            </a:pPr>
            <a:r>
              <a:rPr lang="en-US" altLang="en-US" sz="1600" dirty="0">
                <a:solidFill>
                  <a:srgbClr val="244D60"/>
                </a:solidFill>
                <a:latin typeface="Arial Narrow" charset="0"/>
                <a:ea typeface="Arial Narrow" charset="0"/>
                <a:cs typeface="Arial Narrow" charset="0"/>
              </a:rPr>
              <a:t>The Greenland Ice Sheet (GrIS) is the largest land ice contributor to global sea level rise, with recent mass loss acceleration driven by increased meltwater production in the ablation zone</a:t>
            </a:r>
          </a:p>
          <a:p>
            <a:pPr marL="119063" lvl="0" indent="-119063" algn="just">
              <a:buFont typeface="Arial" panose="020B0604020202020204" pitchFamily="34" charset="0"/>
              <a:buChar char="•"/>
              <a:defRPr/>
            </a:pPr>
            <a:r>
              <a:rPr lang="en-US" altLang="en-US" sz="1600" dirty="0">
                <a:solidFill>
                  <a:srgbClr val="244D60"/>
                </a:solidFill>
                <a:latin typeface="Arial Narrow" charset="0"/>
                <a:ea typeface="Arial Narrow" charset="0"/>
                <a:cs typeface="Arial Narrow" charset="0"/>
              </a:rPr>
              <a:t>Relative to Carl Benson’s pioneering studies in the 1950’s, climate model results indicate the ablation zone has expanded in size by ~50%</a:t>
            </a:r>
          </a:p>
          <a:p>
            <a:pPr marL="119063" lvl="0" indent="-119063" algn="just">
              <a:buFont typeface="Arial" panose="020B0604020202020204" pitchFamily="34" charset="0"/>
              <a:buChar char="•"/>
              <a:defRPr/>
            </a:pPr>
            <a:r>
              <a:rPr lang="en-US" altLang="en-US" sz="1600" dirty="0">
                <a:solidFill>
                  <a:srgbClr val="244D60"/>
                </a:solidFill>
                <a:latin typeface="Arial Narrow" charset="0"/>
                <a:ea typeface="Arial Narrow" charset="0"/>
                <a:cs typeface="Arial Narrow" charset="0"/>
              </a:rPr>
              <a:t>We review forty years of progress in satellite remote sensing the GrIS ablation zone with a focus on surface mass balance, covering progress in (1) radar altimetry, (2) laser (lidar) altimetry, (3) gravimetry, (4) multispectral optical imagery, and (5) microwave and thermal imagery</a:t>
            </a:r>
            <a:endParaRPr kumimoji="0" lang="en-US" altLang="en-US" sz="1600" b="0" i="0" u="none" strike="noStrike" kern="1200" cap="none" spc="0" normalizeH="0" baseline="0" noProof="0" dirty="0">
              <a:ln>
                <a:noFill/>
              </a:ln>
              <a:solidFill>
                <a:srgbClr val="244D60"/>
              </a:solidFill>
              <a:effectLst/>
              <a:uLnTx/>
              <a:uFillTx/>
              <a:latin typeface="Arial Narrow" charset="0"/>
              <a:ea typeface="Arial Narrow" charset="0"/>
              <a:cs typeface="Arial Narrow" charset="0"/>
            </a:endParaRPr>
          </a:p>
        </p:txBody>
      </p:sp>
      <p:sp>
        <p:nvSpPr>
          <p:cNvPr id="14" name="TextBox 13"/>
          <p:cNvSpPr txBox="1"/>
          <p:nvPr/>
        </p:nvSpPr>
        <p:spPr>
          <a:xfrm>
            <a:off x="0" y="4389908"/>
            <a:ext cx="3728494" cy="2308324"/>
          </a:xfrm>
          <a:prstGeom prst="rect">
            <a:avLst/>
          </a:prstGeom>
          <a:noFill/>
        </p:spPr>
        <p:txBody>
          <a:bodyPr wrap="square"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Results:</a:t>
            </a:r>
          </a:p>
          <a:p>
            <a:pPr marL="119063" lvl="0" indent="-119063" algn="just">
              <a:buFont typeface="Arial" panose="020B0604020202020204" pitchFamily="34" charset="0"/>
              <a:buChar char="•"/>
              <a:defRPr/>
            </a:pPr>
            <a:r>
              <a:rPr lang="en-US" altLang="en-US" sz="1600" dirty="0">
                <a:solidFill>
                  <a:srgbClr val="244D60"/>
                </a:solidFill>
                <a:latin typeface="Arial Narrow" charset="0"/>
                <a:ea typeface="Arial Narrow" charset="0"/>
                <a:cs typeface="Arial Narrow" charset="0"/>
              </a:rPr>
              <a:t>Radar (CryoSat-2) and laser (ICESat and ATM) altimetry, together with gravimetry (GRACE), suggest the GrIS lost ~240 Gt yr</a:t>
            </a:r>
            <a:r>
              <a:rPr lang="en-US" altLang="en-US" sz="1600" baseline="30000" dirty="0">
                <a:solidFill>
                  <a:srgbClr val="244D60"/>
                </a:solidFill>
                <a:latin typeface="Arial Narrow" charset="0"/>
                <a:ea typeface="Arial Narrow" charset="0"/>
                <a:cs typeface="Arial Narrow" charset="0"/>
              </a:rPr>
              <a:t>-1</a:t>
            </a:r>
            <a:r>
              <a:rPr lang="en-US" altLang="en-US" sz="1600" dirty="0">
                <a:solidFill>
                  <a:srgbClr val="244D60"/>
                </a:solidFill>
                <a:latin typeface="Arial Narrow" charset="0"/>
                <a:ea typeface="Arial Narrow" charset="0"/>
                <a:cs typeface="Arial Narrow" charset="0"/>
              </a:rPr>
              <a:t> during ~2008–2018 relative to a gain of ~50 Gt yr</a:t>
            </a:r>
            <a:r>
              <a:rPr lang="en-US" altLang="en-US" sz="1600" baseline="30000" dirty="0">
                <a:solidFill>
                  <a:srgbClr val="244D60"/>
                </a:solidFill>
                <a:latin typeface="Arial Narrow" charset="0"/>
                <a:ea typeface="Arial Narrow" charset="0"/>
                <a:cs typeface="Arial Narrow" charset="0"/>
              </a:rPr>
              <a:t>-1 </a:t>
            </a:r>
            <a:r>
              <a:rPr lang="en-US" altLang="en-US" sz="1600" dirty="0">
                <a:solidFill>
                  <a:srgbClr val="244D60"/>
                </a:solidFill>
                <a:latin typeface="Arial Narrow" charset="0"/>
                <a:ea typeface="Arial Narrow" charset="0"/>
                <a:cs typeface="Arial Narrow" charset="0"/>
              </a:rPr>
              <a:t>during 1972–1980</a:t>
            </a:r>
            <a:r>
              <a:rPr lang="en-US" altLang="en-US" sz="1600" baseline="30000" dirty="0">
                <a:solidFill>
                  <a:srgbClr val="244D60"/>
                </a:solidFill>
                <a:latin typeface="Arial Narrow" charset="0"/>
                <a:ea typeface="Arial Narrow" charset="0"/>
                <a:cs typeface="Arial Narrow" charset="0"/>
              </a:rPr>
              <a:t>1,2,3,4</a:t>
            </a:r>
            <a:endParaRPr lang="en-US" altLang="en-US" sz="1600" dirty="0">
              <a:solidFill>
                <a:srgbClr val="244D60"/>
              </a:solidFill>
              <a:latin typeface="Arial Narrow" charset="0"/>
              <a:ea typeface="Arial Narrow" charset="0"/>
              <a:cs typeface="Arial Narrow" charset="0"/>
            </a:endParaRPr>
          </a:p>
          <a:p>
            <a:pPr marL="119063" lvl="0" indent="-119063" algn="just">
              <a:buFont typeface="Arial" panose="020B0604020202020204" pitchFamily="34" charset="0"/>
              <a:buChar char="•"/>
              <a:defRPr/>
            </a:pPr>
            <a:r>
              <a:rPr kumimoji="0" lang="en-US" altLang="en-US" sz="1600" b="0"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Albedo declined by ~0.1 per decade during the 2000–2013 period, driving increased melting from larger areas of exposed dark bare ice</a:t>
            </a:r>
            <a:r>
              <a:rPr kumimoji="0" lang="en-US" altLang="en-US" sz="1600" b="0" i="0" u="none" strike="noStrike" kern="1200" cap="none" spc="0" normalizeH="0" baseline="30000" noProof="0" dirty="0">
                <a:ln>
                  <a:noFill/>
                </a:ln>
                <a:solidFill>
                  <a:srgbClr val="244D60"/>
                </a:solidFill>
                <a:effectLst/>
                <a:uLnTx/>
                <a:uFillTx/>
                <a:latin typeface="Arial Narrow" charset="0"/>
                <a:ea typeface="Arial Narrow" charset="0"/>
                <a:cs typeface="Arial Narrow" charset="0"/>
              </a:rPr>
              <a:t>5,6,7,8</a:t>
            </a:r>
            <a:endParaRPr kumimoji="0" lang="en-US" altLang="en-US" sz="1600" b="0" i="0" u="none" strike="noStrike" kern="1200" cap="none" spc="0" normalizeH="0" baseline="0" noProof="0" dirty="0">
              <a:ln>
                <a:noFill/>
              </a:ln>
              <a:solidFill>
                <a:srgbClr val="244D60"/>
              </a:solidFill>
              <a:effectLst/>
              <a:uLnTx/>
              <a:uFillTx/>
              <a:latin typeface="Arial Narrow" charset="0"/>
              <a:ea typeface="Arial Narrow" charset="0"/>
              <a:cs typeface="Arial Narrow" charset="0"/>
            </a:endParaRPr>
          </a:p>
        </p:txBody>
      </p:sp>
      <p:cxnSp>
        <p:nvCxnSpPr>
          <p:cNvPr id="39" name="Straight Connector 38"/>
          <p:cNvCxnSpPr/>
          <p:nvPr/>
        </p:nvCxnSpPr>
        <p:spPr>
          <a:xfrm flipV="1">
            <a:off x="12326247" y="648842"/>
            <a:ext cx="1165728" cy="2161105"/>
          </a:xfrm>
          <a:prstGeom prst="line">
            <a:avLst/>
          </a:prstGeom>
          <a:ln w="19050">
            <a:solidFill>
              <a:schemeClr val="tx1">
                <a:alpha val="36863"/>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762894" y="3141298"/>
            <a:ext cx="1165728" cy="1620440"/>
          </a:xfrm>
          <a:prstGeom prst="line">
            <a:avLst/>
          </a:prstGeom>
          <a:ln w="19050">
            <a:solidFill>
              <a:schemeClr val="tx1">
                <a:alpha val="36863"/>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53052" y="4958775"/>
            <a:ext cx="539505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Results (cont.)</a:t>
            </a:r>
          </a:p>
          <a:p>
            <a:pPr marL="119063" lvl="0" indent="-119063" algn="just">
              <a:buFont typeface="Arial" panose="020B0604020202020204" pitchFamily="34" charset="0"/>
              <a:buChar char="•"/>
              <a:defRPr/>
            </a:pPr>
            <a:r>
              <a:rPr kumimoji="0" lang="en-US" altLang="en-US" sz="1600" b="0"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Passive microwave </a:t>
            </a:r>
            <a:r>
              <a:rPr lang="en-US" altLang="en-US" sz="1600" dirty="0">
                <a:solidFill>
                  <a:srgbClr val="244D60"/>
                </a:solidFill>
                <a:latin typeface="Arial Narrow" charset="0"/>
                <a:ea typeface="Arial Narrow" charset="0"/>
                <a:cs typeface="Arial Narrow" charset="0"/>
              </a:rPr>
              <a:t>and thermal imagery </a:t>
            </a:r>
            <a:r>
              <a:rPr kumimoji="0" lang="en-US" altLang="en-US" sz="1600" b="0"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(e.g. SSMI/S, MODIS) provides </a:t>
            </a:r>
            <a:r>
              <a:rPr lang="en-US" altLang="en-US" sz="1600" dirty="0">
                <a:solidFill>
                  <a:srgbClr val="244D60"/>
                </a:solidFill>
                <a:latin typeface="Arial Narrow" charset="0"/>
                <a:ea typeface="Arial Narrow" charset="0"/>
                <a:cs typeface="Arial Narrow" charset="0"/>
              </a:rPr>
              <a:t>~40 years of melt extent and indicate the area of active surface melting has doubled since the early 1990s</a:t>
            </a:r>
            <a:r>
              <a:rPr lang="en-US" altLang="en-US" sz="1600" baseline="30000" dirty="0">
                <a:solidFill>
                  <a:srgbClr val="244D60"/>
                </a:solidFill>
                <a:latin typeface="Arial Narrow" charset="0"/>
                <a:ea typeface="Arial Narrow" charset="0"/>
                <a:cs typeface="Arial Narrow" charset="0"/>
              </a:rPr>
              <a:t>9,10,11,12</a:t>
            </a:r>
            <a:endParaRPr lang="en-US" altLang="en-US" sz="1600" dirty="0">
              <a:solidFill>
                <a:srgbClr val="244D60"/>
              </a:solidFill>
              <a:latin typeface="Arial Narrow" charset="0"/>
              <a:ea typeface="Arial Narrow" charset="0"/>
              <a:cs typeface="Arial Narrow" charset="0"/>
            </a:endParaRPr>
          </a:p>
          <a:p>
            <a:pPr marL="119063" lvl="0" indent="-119063" algn="just">
              <a:buFont typeface="Arial" panose="020B0604020202020204" pitchFamily="34" charset="0"/>
              <a:buChar char="•"/>
              <a:defRPr/>
            </a:pPr>
            <a:r>
              <a:rPr lang="en-US" altLang="en-US" sz="1600" dirty="0">
                <a:solidFill>
                  <a:srgbClr val="244D60"/>
                </a:solidFill>
                <a:latin typeface="Arial Narrow" charset="0"/>
                <a:ea typeface="Arial Narrow" charset="0"/>
                <a:cs typeface="Arial Narrow" charset="0"/>
              </a:rPr>
              <a:t>Active microwave sensors provide new methods to map surface and subsurface meltwater, ice layers, snow accumulation, and diagnostic signatures of radar altimetry surface penetration depth</a:t>
            </a:r>
            <a:r>
              <a:rPr lang="en-US" altLang="en-US" sz="1600" baseline="30000" dirty="0">
                <a:solidFill>
                  <a:srgbClr val="244D60"/>
                </a:solidFill>
                <a:latin typeface="Arial Narrow" charset="0"/>
                <a:ea typeface="Arial Narrow" charset="0"/>
                <a:cs typeface="Arial Narrow" charset="0"/>
              </a:rPr>
              <a:t>13,14,15,16</a:t>
            </a:r>
            <a:endParaRPr kumimoji="0" lang="en-US" altLang="en-US" sz="1600" b="0" i="0" u="none" strike="noStrike" kern="1200" cap="none" spc="0" normalizeH="0" baseline="0" noProof="0" dirty="0">
              <a:ln>
                <a:noFill/>
              </a:ln>
              <a:solidFill>
                <a:srgbClr val="244D60"/>
              </a:solidFill>
              <a:effectLst/>
              <a:uLnTx/>
              <a:uFillTx/>
              <a:latin typeface="Arial Narrow" charset="0"/>
              <a:ea typeface="Arial Narrow" charset="0"/>
              <a:cs typeface="Arial Narrow" charset="0"/>
            </a:endParaRPr>
          </a:p>
        </p:txBody>
      </p:sp>
      <p:cxnSp>
        <p:nvCxnSpPr>
          <p:cNvPr id="12" name="Straight Connector 11"/>
          <p:cNvCxnSpPr/>
          <p:nvPr/>
        </p:nvCxnSpPr>
        <p:spPr>
          <a:xfrm flipH="1">
            <a:off x="380872" y="853657"/>
            <a:ext cx="11430256" cy="21214"/>
          </a:xfrm>
          <a:prstGeom prst="line">
            <a:avLst/>
          </a:prstGeom>
          <a:ln w="1270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1F80D76-0253-214D-A6F0-B05BCACE66E4}"/>
              </a:ext>
            </a:extLst>
          </p:cNvPr>
          <p:cNvPicPr>
            <a:picLocks noChangeAspect="1"/>
          </p:cNvPicPr>
          <p:nvPr/>
        </p:nvPicPr>
        <p:blipFill rotWithShape="1">
          <a:blip r:embed="rId3">
            <a:extLst>
              <a:ext uri="{28A0092B-C50C-407E-A947-70E740481C1C}">
                <a14:useLocalDpi xmlns:a14="http://schemas.microsoft.com/office/drawing/2010/main" val="0"/>
              </a:ext>
            </a:extLst>
          </a:blip>
          <a:srcRect t="5027" r="4828"/>
          <a:stretch/>
        </p:blipFill>
        <p:spPr>
          <a:xfrm>
            <a:off x="4042860" y="964191"/>
            <a:ext cx="5255783" cy="3933573"/>
          </a:xfrm>
          <a:prstGeom prst="rect">
            <a:avLst/>
          </a:prstGeom>
          <a:ln>
            <a:solidFill>
              <a:schemeClr val="tx1"/>
            </a:solidFill>
          </a:ln>
        </p:spPr>
      </p:pic>
    </p:spTree>
    <p:extLst>
      <p:ext uri="{BB962C8B-B14F-4D97-AF65-F5344CB8AC3E}">
        <p14:creationId xmlns:p14="http://schemas.microsoft.com/office/powerpoint/2010/main" val="2835971975"/>
      </p:ext>
    </p:extLst>
  </p:cSld>
  <p:clrMapOvr>
    <a:masterClrMapping/>
  </p:clrMapOvr>
</p:sld>
</file>

<file path=ppt/theme/theme1.xml><?xml version="1.0" encoding="utf-8"?>
<a:theme xmlns:a="http://schemas.openxmlformats.org/drawingml/2006/main" name="4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86644400-EDE8-47F2-8944-0E5770CB81CF}" vid="{0E43C009-D4DB-48C3-AE30-5A8161C6B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439</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4_Theme2</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Mataya, Christine Joann. (HQ-DK000)[BOOZ ALLEN &amp; HAMILTON]</dc:creator>
  <cp:lastModifiedBy>Smith, Laurence</cp:lastModifiedBy>
  <cp:revision>74</cp:revision>
  <dcterms:created xsi:type="dcterms:W3CDTF">2018-08-07T20:29:34Z</dcterms:created>
  <dcterms:modified xsi:type="dcterms:W3CDTF">2019-10-18T14:18:31Z</dcterms:modified>
</cp:coreProperties>
</file>